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2" r:id="rId4"/>
    <p:sldId id="268" r:id="rId5"/>
    <p:sldId id="258" r:id="rId6"/>
    <p:sldId id="263" r:id="rId7"/>
    <p:sldId id="259" r:id="rId8"/>
    <p:sldId id="264" r:id="rId9"/>
    <p:sldId id="260" r:id="rId10"/>
    <p:sldId id="265" r:id="rId11"/>
    <p:sldId id="261" r:id="rId12"/>
    <p:sldId id="266" r:id="rId13"/>
    <p:sldId id="267" r:id="rId14"/>
  </p:sldIdLst>
  <p:sldSz cx="12192000" cy="6858000"/>
  <p:notesSz cx="7099300" cy="10234613"/>
  <p:custDataLst>
    <p:tags r:id="rId16"/>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p:restoredTop sz="94730"/>
  </p:normalViewPr>
  <p:slideViewPr>
    <p:cSldViewPr snapToGrid="0" snapToObjects="1" showGuides="1">
      <p:cViewPr varScale="1">
        <p:scale>
          <a:sx n="150" d="100"/>
          <a:sy n="150" d="100"/>
        </p:scale>
        <p:origin x="606" y="120"/>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Päivämäärän paikkamerkki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D13DF54-D675-F043-9454-88D477D0C5B2}" type="datetimeFigureOut">
              <a:rPr lang="en-GB" smtClean="0"/>
              <a:t>22/02/2021</a:t>
            </a:fld>
            <a:endParaRPr lang="en-GB"/>
          </a:p>
        </p:txBody>
      </p:sp>
      <p:sp>
        <p:nvSpPr>
          <p:cNvPr id="4" name="Dian kuvan paikkamerkki 3"/>
          <p:cNvSpPr>
            <a:spLocks noGrp="1" noRot="1" noChangeAspect="1"/>
          </p:cNvSpPr>
          <p:nvPr>
            <p:ph type="sldImg" idx="2"/>
          </p:nvPr>
        </p:nvSpPr>
        <p:spPr>
          <a:xfrm>
            <a:off x="479425" y="1279525"/>
            <a:ext cx="6140450" cy="3454400"/>
          </a:xfrm>
          <a:prstGeom prst="rect">
            <a:avLst/>
          </a:prstGeom>
          <a:noFill/>
          <a:ln w="12700">
            <a:solidFill>
              <a:prstClr val="black"/>
            </a:solidFill>
          </a:ln>
        </p:spPr>
      </p:sp>
      <p:sp>
        <p:nvSpPr>
          <p:cNvPr id="5" name="Huomautusten paikkamerkki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Dian numeron paikkamerkki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0CDB6B76-C108-604F-841C-EAD9A0B79005}" type="slidenum">
              <a:rPr lang="en-GB" smtClean="0"/>
              <a:t>‹#›</a:t>
            </a:fld>
            <a:endParaRPr lang="en-GB"/>
          </a:p>
        </p:txBody>
      </p:sp>
    </p:spTree>
    <p:extLst>
      <p:ext uri="{BB962C8B-B14F-4D97-AF65-F5344CB8AC3E}">
        <p14:creationId xmlns:p14="http://schemas.microsoft.com/office/powerpoint/2010/main" val="407532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5"/>
          </p:nvPr>
        </p:nvSpPr>
        <p:spPr/>
        <p:txBody>
          <a:bodyPr/>
          <a:lstStyle/>
          <a:p>
            <a:fld id="{0CDB6B76-C108-604F-841C-EAD9A0B79005}" type="slidenum">
              <a:rPr lang="en-GB" smtClean="0"/>
              <a:t>6</a:t>
            </a:fld>
            <a:endParaRPr lang="en-GB"/>
          </a:p>
        </p:txBody>
      </p:sp>
    </p:spTree>
    <p:extLst>
      <p:ext uri="{BB962C8B-B14F-4D97-AF65-F5344CB8AC3E}">
        <p14:creationId xmlns:p14="http://schemas.microsoft.com/office/powerpoint/2010/main" val="429104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a:p>
            <a:endParaRPr lang="en-GB"/>
          </a:p>
        </p:txBody>
      </p:sp>
      <p:sp>
        <p:nvSpPr>
          <p:cNvPr id="4" name="Dian numeron paikkamerkki 3"/>
          <p:cNvSpPr>
            <a:spLocks noGrp="1"/>
          </p:cNvSpPr>
          <p:nvPr>
            <p:ph type="sldNum" sz="quarter" idx="5"/>
          </p:nvPr>
        </p:nvSpPr>
        <p:spPr/>
        <p:txBody>
          <a:bodyPr/>
          <a:lstStyle/>
          <a:p>
            <a:fld id="{0CDB6B76-C108-604F-841C-EAD9A0B79005}" type="slidenum">
              <a:rPr lang="en-GB" smtClean="0"/>
              <a:t>8</a:t>
            </a:fld>
            <a:endParaRPr lang="en-GB"/>
          </a:p>
        </p:txBody>
      </p:sp>
    </p:spTree>
    <p:extLst>
      <p:ext uri="{BB962C8B-B14F-4D97-AF65-F5344CB8AC3E}">
        <p14:creationId xmlns:p14="http://schemas.microsoft.com/office/powerpoint/2010/main" val="248856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a:p>
            <a:endParaRPr lang="en-GB"/>
          </a:p>
        </p:txBody>
      </p:sp>
      <p:sp>
        <p:nvSpPr>
          <p:cNvPr id="4" name="Dian numeron paikkamerkki 3"/>
          <p:cNvSpPr>
            <a:spLocks noGrp="1"/>
          </p:cNvSpPr>
          <p:nvPr>
            <p:ph type="sldNum" sz="quarter" idx="5"/>
          </p:nvPr>
        </p:nvSpPr>
        <p:spPr/>
        <p:txBody>
          <a:bodyPr/>
          <a:lstStyle/>
          <a:p>
            <a:fld id="{0CDB6B76-C108-604F-841C-EAD9A0B79005}" type="slidenum">
              <a:rPr lang="en-GB" smtClean="0"/>
              <a:t>10</a:t>
            </a:fld>
            <a:endParaRPr lang="en-GB"/>
          </a:p>
        </p:txBody>
      </p:sp>
    </p:spTree>
    <p:extLst>
      <p:ext uri="{BB962C8B-B14F-4D97-AF65-F5344CB8AC3E}">
        <p14:creationId xmlns:p14="http://schemas.microsoft.com/office/powerpoint/2010/main" val="136138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a:p>
            <a:endParaRPr lang="en-GB"/>
          </a:p>
        </p:txBody>
      </p:sp>
      <p:sp>
        <p:nvSpPr>
          <p:cNvPr id="4" name="Dian numeron paikkamerkki 3"/>
          <p:cNvSpPr>
            <a:spLocks noGrp="1"/>
          </p:cNvSpPr>
          <p:nvPr>
            <p:ph type="sldNum" sz="quarter" idx="5"/>
          </p:nvPr>
        </p:nvSpPr>
        <p:spPr/>
        <p:txBody>
          <a:bodyPr/>
          <a:lstStyle/>
          <a:p>
            <a:fld id="{0CDB6B76-C108-604F-841C-EAD9A0B79005}" type="slidenum">
              <a:rPr lang="en-GB" smtClean="0"/>
              <a:t>12</a:t>
            </a:fld>
            <a:endParaRPr lang="en-GB"/>
          </a:p>
        </p:txBody>
      </p:sp>
    </p:spTree>
    <p:extLst>
      <p:ext uri="{BB962C8B-B14F-4D97-AF65-F5344CB8AC3E}">
        <p14:creationId xmlns:p14="http://schemas.microsoft.com/office/powerpoint/2010/main" val="105294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775237-7108-1743-8B52-57D9EC60BEDF}"/>
              </a:ext>
            </a:extLst>
          </p:cNvPr>
          <p:cNvSpPr>
            <a:spLocks noGrp="1"/>
          </p:cNvSpPr>
          <p:nvPr>
            <p:ph type="ctrTitle"/>
          </p:nvPr>
        </p:nvSpPr>
        <p:spPr>
          <a:xfrm>
            <a:off x="1524000" y="1122363"/>
            <a:ext cx="9144000" cy="2387600"/>
          </a:xfrm>
        </p:spPr>
        <p:txBody>
          <a:bodyPr anchor="b"/>
          <a:lstStyle>
            <a:lvl1pPr algn="l">
              <a:defRPr sz="6000" b="1">
                <a:latin typeface="Arial" panose="020B0604020202020204" pitchFamily="34" charset="0"/>
                <a:cs typeface="Arial" panose="020B0604020202020204" pitchFamily="34" charset="0"/>
              </a:defRPr>
            </a:lvl1pPr>
          </a:lstStyle>
          <a:p>
            <a:r>
              <a:rPr lang="fi-FI"/>
              <a:t>Muokkaa ots. perustyyl. napsautt.</a:t>
            </a:r>
            <a:endParaRPr lang="en-GB"/>
          </a:p>
        </p:txBody>
      </p:sp>
      <p:sp>
        <p:nvSpPr>
          <p:cNvPr id="3" name="Alaotsikko 2">
            <a:extLst>
              <a:ext uri="{FF2B5EF4-FFF2-40B4-BE49-F238E27FC236}">
                <a16:creationId xmlns:a16="http://schemas.microsoft.com/office/drawing/2014/main" id="{83D6EBBF-504F-C14D-B26C-54B1F331334C}"/>
              </a:ext>
            </a:extLst>
          </p:cNvPr>
          <p:cNvSpPr>
            <a:spLocks noGrp="1"/>
          </p:cNvSpPr>
          <p:nvPr>
            <p:ph type="subTitle" idx="1"/>
          </p:nvPr>
        </p:nvSpPr>
        <p:spPr>
          <a:xfrm>
            <a:off x="1524000" y="3602038"/>
            <a:ext cx="91440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
        <p:nvSpPr>
          <p:cNvPr id="4" name="Päivämäärän paikkamerkki 3">
            <a:extLst>
              <a:ext uri="{FF2B5EF4-FFF2-40B4-BE49-F238E27FC236}">
                <a16:creationId xmlns:a16="http://schemas.microsoft.com/office/drawing/2014/main" id="{A5F4484C-DBD2-A143-9A26-B8703123C2A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4695B39-36DC-A04C-86B7-46089BCF2692}" type="datetimeFigureOut">
              <a:rPr lang="en-GB" smtClean="0"/>
              <a:t>22/02/2021</a:t>
            </a:fld>
            <a:endParaRPr lang="en-GB"/>
          </a:p>
        </p:txBody>
      </p:sp>
      <p:sp>
        <p:nvSpPr>
          <p:cNvPr id="5" name="Alatunnisteen paikkamerkki 4">
            <a:extLst>
              <a:ext uri="{FF2B5EF4-FFF2-40B4-BE49-F238E27FC236}">
                <a16:creationId xmlns:a16="http://schemas.microsoft.com/office/drawing/2014/main" id="{699C7B92-77F5-624D-BCDE-8AB7BC13B83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Dian numeron paikkamerkki 5">
            <a:extLst>
              <a:ext uri="{FF2B5EF4-FFF2-40B4-BE49-F238E27FC236}">
                <a16:creationId xmlns:a16="http://schemas.microsoft.com/office/drawing/2014/main" id="{BFBC79CA-AA19-CA42-87C0-73337B61695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6AC67CD-4C5E-AF42-A58B-D3C1AEF2C97B}" type="slidenum">
              <a:rPr lang="en-GB" smtClean="0"/>
              <a:t>‹#›</a:t>
            </a:fld>
            <a:endParaRPr lang="en-GB"/>
          </a:p>
        </p:txBody>
      </p:sp>
    </p:spTree>
    <p:extLst>
      <p:ext uri="{BB962C8B-B14F-4D97-AF65-F5344CB8AC3E}">
        <p14:creationId xmlns:p14="http://schemas.microsoft.com/office/powerpoint/2010/main" val="40704606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A430AE-A3A2-4F40-82FC-C1420352C7B3}"/>
              </a:ext>
            </a:extLst>
          </p:cNvPr>
          <p:cNvSpPr>
            <a:spLocks noGrp="1"/>
          </p:cNvSpPr>
          <p:nvPr>
            <p:ph type="title"/>
          </p:nvPr>
        </p:nvSpPr>
        <p:spPr/>
        <p:txBody>
          <a:bodyPr>
            <a:normAutofit/>
          </a:bodyPr>
          <a:lstStyle>
            <a:lvl1pPr>
              <a:defRPr sz="2800"/>
            </a:lvl1pPr>
          </a:lstStyle>
          <a:p>
            <a:r>
              <a:rPr lang="fi-FI"/>
              <a:t>Muokkaa ots. perustyyl. napsautt.</a:t>
            </a:r>
            <a:endParaRPr lang="en-GB"/>
          </a:p>
        </p:txBody>
      </p:sp>
      <p:sp>
        <p:nvSpPr>
          <p:cNvPr id="3" name="Sisällön paikkamerkki 2">
            <a:extLst>
              <a:ext uri="{FF2B5EF4-FFF2-40B4-BE49-F238E27FC236}">
                <a16:creationId xmlns:a16="http://schemas.microsoft.com/office/drawing/2014/main" id="{ED1D8964-D9B8-5841-AC45-E00EBD4AB5EF}"/>
              </a:ext>
            </a:extLst>
          </p:cNvPr>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E8CF1E28-A45D-D143-BF15-EE66BBA043C2}"/>
              </a:ext>
            </a:extLst>
          </p:cNvPr>
          <p:cNvSpPr>
            <a:spLocks noGrp="1"/>
          </p:cNvSpPr>
          <p:nvPr>
            <p:ph type="dt" sz="half" idx="10"/>
          </p:nvPr>
        </p:nvSpPr>
        <p:spPr/>
        <p:txBody>
          <a:bodyPr/>
          <a:lstStyle/>
          <a:p>
            <a:fld id="{64695B39-36DC-A04C-86B7-46089BCF2692}" type="datetimeFigureOut">
              <a:rPr lang="en-GB" smtClean="0"/>
              <a:t>22/02/2021</a:t>
            </a:fld>
            <a:endParaRPr lang="en-GB"/>
          </a:p>
        </p:txBody>
      </p:sp>
      <p:sp>
        <p:nvSpPr>
          <p:cNvPr id="5" name="Alatunnisteen paikkamerkki 4">
            <a:extLst>
              <a:ext uri="{FF2B5EF4-FFF2-40B4-BE49-F238E27FC236}">
                <a16:creationId xmlns:a16="http://schemas.microsoft.com/office/drawing/2014/main" id="{D6600026-9997-2A46-96ED-01602D3D2C49}"/>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16663C1-9B70-4043-8E29-181E1CD489BB}"/>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19216998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17F743-5006-F14B-9E37-5E2A301577BA}"/>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F71F36D5-EC91-8F4F-AF8D-0A7A875B7B5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a:extLst>
              <a:ext uri="{FF2B5EF4-FFF2-40B4-BE49-F238E27FC236}">
                <a16:creationId xmlns:a16="http://schemas.microsoft.com/office/drawing/2014/main" id="{137182F9-1E69-7E48-B578-D8FD22C9C60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a:extLst>
              <a:ext uri="{FF2B5EF4-FFF2-40B4-BE49-F238E27FC236}">
                <a16:creationId xmlns:a16="http://schemas.microsoft.com/office/drawing/2014/main" id="{980B4F80-ABF9-854C-8FA3-3BF113EACD67}"/>
              </a:ext>
            </a:extLst>
          </p:cNvPr>
          <p:cNvSpPr>
            <a:spLocks noGrp="1"/>
          </p:cNvSpPr>
          <p:nvPr>
            <p:ph type="dt" sz="half" idx="10"/>
          </p:nvPr>
        </p:nvSpPr>
        <p:spPr/>
        <p:txBody>
          <a:bodyPr/>
          <a:lstStyle/>
          <a:p>
            <a:fld id="{64695B39-36DC-A04C-86B7-46089BCF2692}" type="datetimeFigureOut">
              <a:rPr lang="en-GB" smtClean="0"/>
              <a:t>22/02/2021</a:t>
            </a:fld>
            <a:endParaRPr lang="en-GB"/>
          </a:p>
        </p:txBody>
      </p:sp>
      <p:sp>
        <p:nvSpPr>
          <p:cNvPr id="6" name="Alatunnisteen paikkamerkki 5">
            <a:extLst>
              <a:ext uri="{FF2B5EF4-FFF2-40B4-BE49-F238E27FC236}">
                <a16:creationId xmlns:a16="http://schemas.microsoft.com/office/drawing/2014/main" id="{2E672704-2451-3D40-958D-646BC7414C72}"/>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C57EAE07-93CE-8442-9113-58EBA287A7C9}"/>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6679654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940DC-9686-784B-82D9-8337F1C36F6B}"/>
              </a:ext>
            </a:extLst>
          </p:cNvPr>
          <p:cNvSpPr>
            <a:spLocks noGrp="1"/>
          </p:cNvSpPr>
          <p:nvPr>
            <p:ph type="title"/>
          </p:nvPr>
        </p:nvSpPr>
        <p:spPr>
          <a:xfrm>
            <a:off x="583007" y="0"/>
            <a:ext cx="6327157" cy="6356349"/>
          </a:xfrm>
        </p:spPr>
        <p:txBody>
          <a:bodyPr>
            <a:noAutofit/>
          </a:bodyPr>
          <a:lstStyle>
            <a:lvl1pPr>
              <a:defRPr sz="5800"/>
            </a:lvl1p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678DBABC-3F1A-464D-8B56-212261628E0D}"/>
              </a:ext>
            </a:extLst>
          </p:cNvPr>
          <p:cNvSpPr>
            <a:spLocks noGrp="1"/>
          </p:cNvSpPr>
          <p:nvPr>
            <p:ph type="dt" sz="half" idx="10"/>
          </p:nvPr>
        </p:nvSpPr>
        <p:spPr/>
        <p:txBody>
          <a:bodyPr/>
          <a:lstStyle/>
          <a:p>
            <a:fld id="{64695B39-36DC-A04C-86B7-46089BCF2692}" type="datetimeFigureOut">
              <a:rPr lang="en-GB" smtClean="0"/>
              <a:t>22/02/2021</a:t>
            </a:fld>
            <a:endParaRPr lang="en-GB"/>
          </a:p>
        </p:txBody>
      </p:sp>
      <p:sp>
        <p:nvSpPr>
          <p:cNvPr id="4" name="Alatunnisteen paikkamerkki 3">
            <a:extLst>
              <a:ext uri="{FF2B5EF4-FFF2-40B4-BE49-F238E27FC236}">
                <a16:creationId xmlns:a16="http://schemas.microsoft.com/office/drawing/2014/main" id="{3A1C987C-79F8-D641-B473-63232D3AFE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C353C872-DCE3-6A4E-96CF-BE0E971E131E}"/>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16394864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940DC-9686-784B-82D9-8337F1C36F6B}"/>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678DBABC-3F1A-464D-8B56-212261628E0D}"/>
              </a:ext>
            </a:extLst>
          </p:cNvPr>
          <p:cNvSpPr>
            <a:spLocks noGrp="1"/>
          </p:cNvSpPr>
          <p:nvPr>
            <p:ph type="dt" sz="half" idx="10"/>
          </p:nvPr>
        </p:nvSpPr>
        <p:spPr/>
        <p:txBody>
          <a:bodyPr/>
          <a:lstStyle/>
          <a:p>
            <a:fld id="{64695B39-36DC-A04C-86B7-46089BCF2692}" type="datetimeFigureOut">
              <a:rPr lang="en-GB" smtClean="0"/>
              <a:t>22/02/2021</a:t>
            </a:fld>
            <a:endParaRPr lang="en-GB"/>
          </a:p>
        </p:txBody>
      </p:sp>
      <p:sp>
        <p:nvSpPr>
          <p:cNvPr id="4" name="Alatunnisteen paikkamerkki 3">
            <a:extLst>
              <a:ext uri="{FF2B5EF4-FFF2-40B4-BE49-F238E27FC236}">
                <a16:creationId xmlns:a16="http://schemas.microsoft.com/office/drawing/2014/main" id="{3A1C987C-79F8-D641-B473-63232D3AFE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C353C872-DCE3-6A4E-96CF-BE0E971E131E}"/>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31003862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DA168D4-BE6D-4749-ADC5-900402FF12DC}"/>
              </a:ext>
            </a:extLst>
          </p:cNvPr>
          <p:cNvSpPr>
            <a:spLocks noGrp="1"/>
          </p:cNvSpPr>
          <p:nvPr>
            <p:ph type="dt" sz="half" idx="10"/>
          </p:nvPr>
        </p:nvSpPr>
        <p:spPr/>
        <p:txBody>
          <a:bodyPr/>
          <a:lstStyle/>
          <a:p>
            <a:fld id="{64695B39-36DC-A04C-86B7-46089BCF2692}" type="datetimeFigureOut">
              <a:rPr lang="en-GB" smtClean="0"/>
              <a:t>22/02/2021</a:t>
            </a:fld>
            <a:endParaRPr lang="en-GB"/>
          </a:p>
        </p:txBody>
      </p:sp>
      <p:sp>
        <p:nvSpPr>
          <p:cNvPr id="3" name="Alatunnisteen paikkamerkki 2">
            <a:extLst>
              <a:ext uri="{FF2B5EF4-FFF2-40B4-BE49-F238E27FC236}">
                <a16:creationId xmlns:a16="http://schemas.microsoft.com/office/drawing/2014/main" id="{E532280D-0CA6-7942-89F2-BEC50B55EF1B}"/>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id="{D1B1E387-195A-7241-A667-859076487CE1}"/>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331512221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96AFC14-1B6A-EA43-8B36-669CFFDD1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GB"/>
          </a:p>
        </p:txBody>
      </p:sp>
      <p:sp>
        <p:nvSpPr>
          <p:cNvPr id="3" name="Tekstin paikkamerkki 2">
            <a:extLst>
              <a:ext uri="{FF2B5EF4-FFF2-40B4-BE49-F238E27FC236}">
                <a16:creationId xmlns:a16="http://schemas.microsoft.com/office/drawing/2014/main" id="{5B68737A-6A2C-CC49-91BB-AB45A34F2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B0046872-C628-A041-9643-E848F55CB7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4695B39-36DC-A04C-86B7-46089BCF2692}" type="datetimeFigureOut">
              <a:rPr lang="en-GB" smtClean="0"/>
              <a:t>22/02/2021</a:t>
            </a:fld>
            <a:endParaRPr lang="en-GB"/>
          </a:p>
        </p:txBody>
      </p:sp>
      <p:sp>
        <p:nvSpPr>
          <p:cNvPr id="5" name="Alatunnisteen paikkamerkki 4">
            <a:extLst>
              <a:ext uri="{FF2B5EF4-FFF2-40B4-BE49-F238E27FC236}">
                <a16:creationId xmlns:a16="http://schemas.microsoft.com/office/drawing/2014/main" id="{5FAC1EB0-4F56-5A4F-AC69-B8A426C07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Dian numeron paikkamerkki 5">
            <a:extLst>
              <a:ext uri="{FF2B5EF4-FFF2-40B4-BE49-F238E27FC236}">
                <a16:creationId xmlns:a16="http://schemas.microsoft.com/office/drawing/2014/main" id="{AC4EF777-C707-F14D-9A4A-F985BF144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6AC67CD-4C5E-AF42-A58B-D3C1AEF2C97B}" type="slidenum">
              <a:rPr lang="en-GB" smtClean="0"/>
              <a:t>‹#›</a:t>
            </a:fld>
            <a:endParaRPr lang="en-GB"/>
          </a:p>
        </p:txBody>
      </p:sp>
    </p:spTree>
    <p:extLst>
      <p:ext uri="{BB962C8B-B14F-4D97-AF65-F5344CB8AC3E}">
        <p14:creationId xmlns:p14="http://schemas.microsoft.com/office/powerpoint/2010/main" val="687791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5" r:id="rId6"/>
  </p:sldLayoutIdLst>
  <p:transition/>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0989507-E204-7C43-97EB-FA44D25B5C30}"/>
              </a:ext>
            </a:extLst>
          </p:cNvPr>
          <p:cNvPicPr>
            <a:picLocks noChangeAspect="1"/>
          </p:cNvPicPr>
          <p:nvPr/>
        </p:nvPicPr>
        <p:blipFill>
          <a:blip r:embed="rId2"/>
          <a:stretch>
            <a:fillRect/>
          </a:stretch>
        </p:blipFill>
        <p:spPr>
          <a:xfrm>
            <a:off x="6362874" y="4726501"/>
            <a:ext cx="3809826" cy="910856"/>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249F02EC-61BF-CC4B-9995-B0ABC6BF7BF0}"/>
              </a:ext>
            </a:extLst>
          </p:cNvPr>
          <p:cNvSpPr>
            <a:spLocks noGrp="1"/>
          </p:cNvSpPr>
          <p:nvPr>
            <p:ph type="ctrTitle"/>
          </p:nvPr>
        </p:nvSpPr>
        <p:spPr>
          <a:xfrm>
            <a:off x="6228232" y="1459006"/>
            <a:ext cx="5779993" cy="2763229"/>
          </a:xfrm>
        </p:spPr>
        <p:txBody>
          <a:bodyPr>
            <a:normAutofit fontScale="90000"/>
          </a:bodyPr>
          <a:lstStyle/>
          <a:p>
            <a:r>
              <a:rPr lang="sv-SE" sz="8000" b="1" i="0" strike="noStrike" cap="none" spc="0" baseline="0" dirty="0">
                <a:solidFill>
                  <a:srgbClr val="000000"/>
                </a:solidFill>
                <a:effectLst/>
                <a:latin typeface="Arial"/>
                <a:ea typeface="Arial"/>
                <a:cs typeface="Arial"/>
              </a:rPr>
              <a:t>Teman inför kommunal-valet</a:t>
            </a:r>
            <a:endParaRPr lang="en-GB" sz="8000" dirty="0"/>
          </a:p>
        </p:txBody>
      </p:sp>
      <p:pic>
        <p:nvPicPr>
          <p:cNvPr id="7" name="Kuva 6">
            <a:extLst>
              <a:ext uri="{FF2B5EF4-FFF2-40B4-BE49-F238E27FC236}">
                <a16:creationId xmlns:a16="http://schemas.microsoft.com/office/drawing/2014/main" id="{00B5CF39-57CB-A34A-BA00-0EF4E8C398EC}"/>
              </a:ext>
            </a:extLst>
          </p:cNvPr>
          <p:cNvPicPr>
            <a:picLocks noChangeAspect="1"/>
          </p:cNvPicPr>
          <p:nvPr/>
        </p:nvPicPr>
        <p:blipFill>
          <a:blip r:embed="rId3">
            <a:extLst>
              <a:ext uri="{28A0092B-C50C-407E-A947-70E740481C1C}">
                <a14:useLocalDpi xmlns:a14="http://schemas.microsoft.com/office/drawing/2010/main"/>
              </a:ext>
            </a:extLst>
          </a:blip>
          <a:srcRect l="13774" t="6075" r="31194" b="1866"/>
          <a:stretch>
            <a:fillRect/>
          </a:stretch>
        </p:blipFill>
        <p:spPr>
          <a:xfrm>
            <a:off x="114300" y="22467"/>
            <a:ext cx="5779994" cy="6835533"/>
          </a:xfrm>
          <a:prstGeom prst="rect">
            <a:avLst/>
          </a:prstGeom>
        </p:spPr>
      </p:pic>
    </p:spTree>
    <p:extLst>
      <p:ext uri="{BB962C8B-B14F-4D97-AF65-F5344CB8AC3E}">
        <p14:creationId xmlns:p14="http://schemas.microsoft.com/office/powerpoint/2010/main" val="195940330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CCB46A8-BD07-F94A-96EC-23A7887E46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78297" y="1642566"/>
            <a:ext cx="3513703" cy="5215434"/>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42566"/>
            <a:ext cx="8334464" cy="4414277"/>
          </a:xfrm>
        </p:spPr>
        <p:txBody>
          <a:bodyPr>
            <a:normAutofit fontScale="95000" lnSpcReduction="10000"/>
          </a:bodyPr>
          <a:lstStyle/>
          <a:p>
            <a:pPr lvl="0"/>
            <a:r>
              <a:rPr lang="sv-SE" sz="1800" b="1" i="0" strike="noStrike" cap="none" spc="0" baseline="0" dirty="0">
                <a:solidFill>
                  <a:srgbClr val="0070C0"/>
                </a:solidFill>
                <a:effectLst/>
                <a:latin typeface="Arial"/>
                <a:ea typeface="Arial"/>
                <a:cs typeface="Arial"/>
              </a:rPr>
              <a:t>De årliga investeringsbehoven för vattentjänsterna fördubblas</a:t>
            </a:r>
          </a:p>
          <a:p>
            <a:pPr lvl="0"/>
            <a:r>
              <a:rPr lang="sv-SE" sz="1800" b="1" i="0" strike="noStrike" cap="none" spc="0" baseline="0" dirty="0">
                <a:solidFill>
                  <a:srgbClr val="0070C0"/>
                </a:solidFill>
                <a:effectLst/>
                <a:latin typeface="Arial"/>
                <a:ea typeface="Arial"/>
                <a:cs typeface="Arial"/>
              </a:rPr>
              <a:t>Reparationsskulden ska fås under kontroll</a:t>
            </a:r>
          </a:p>
          <a:p>
            <a:pPr marL="0" lvl="0" indent="0">
              <a:spcBef>
                <a:spcPts val="1800"/>
              </a:spcBef>
              <a:buNone/>
            </a:pPr>
            <a:r>
              <a:rPr lang="sv-SE" sz="1800" b="0" i="1" strike="noStrike" cap="none" spc="0" baseline="0" dirty="0">
                <a:solidFill>
                  <a:srgbClr val="000000"/>
                </a:solidFill>
                <a:effectLst/>
                <a:latin typeface="Arial"/>
                <a:ea typeface="Arial"/>
                <a:cs typeface="Arial"/>
              </a:rPr>
              <a:t>Reparationsskulden inom vattentjänsterna fås under kontroll genom att öka investeringarna i sanering.</a:t>
            </a:r>
            <a:endParaRPr lang="fi-FI" dirty="0"/>
          </a:p>
          <a:p>
            <a:pPr marL="0" indent="0">
              <a:buNone/>
            </a:pPr>
            <a:r>
              <a:rPr lang="sv-SE" sz="1800" b="0" i="0" strike="noStrike" cap="none" spc="0" baseline="0" dirty="0">
                <a:solidFill>
                  <a:srgbClr val="000000"/>
                </a:solidFill>
                <a:effectLst/>
                <a:latin typeface="Arial"/>
                <a:ea typeface="Arial"/>
                <a:cs typeface="Arial"/>
              </a:rPr>
              <a:t>Den nationella utredningen som blev klar hösten 2020 visar att investeringsbehovet för vattentjänsterna fördubblas under följande 20 år visavi nivån under 400 miljoner de senaste åren. Allt strängare lagstiftning och krav höjer investeringsbehovet ytterligare. Behovet av nya investeringar minskar i snitt, men särskilt behovet av att investera i sanering av vattentjänsternas nätverk ökar kraftigt. </a:t>
            </a:r>
          </a:p>
          <a:p>
            <a:pPr marL="0" indent="0">
              <a:buNone/>
            </a:pPr>
            <a:r>
              <a:rPr lang="sv-SE" sz="1800" b="0" i="0" strike="noStrike" cap="none" spc="0" baseline="0" dirty="0">
                <a:solidFill>
                  <a:srgbClr val="000000"/>
                </a:solidFill>
                <a:effectLst/>
                <a:latin typeface="Arial"/>
                <a:ea typeface="Arial"/>
                <a:cs typeface="Arial"/>
              </a:rPr>
              <a:t>Nätverken representerar ca 80 procent av värdet på vattenverkens egendom. Andelen av deras sanering i investeringsbehoven ökar med 60 procent, dvs. ca 480 milj. euro jämfört med nuvarande 100–120 milj. euro per år. Ägarna till anläggningarna och lokala beslutsfattare borde inse betydelsen av egendomsförvaltningen av denna kritiska infrastruktur på lång sikt för vattentjänsternas säkerhet och kontinuitet.</a:t>
            </a:r>
          </a:p>
          <a:p>
            <a:pPr marL="0" indent="0">
              <a:buNone/>
            </a:pPr>
            <a:r>
              <a:rPr lang="sv-SE" sz="1800" b="0" i="0" strike="noStrike" cap="none" spc="0" baseline="0" dirty="0">
                <a:solidFill>
                  <a:srgbClr val="000000"/>
                </a:solidFill>
                <a:effectLst/>
                <a:latin typeface="Arial"/>
                <a:ea typeface="Arial"/>
                <a:cs typeface="Arial"/>
              </a:rPr>
              <a:t>Rätt dimensionerad saneringsvolym bevarar egendomens värde bäst.</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sv-SE" sz="2800" b="1" i="0" strike="noStrike" cap="none" spc="0" baseline="0" dirty="0">
                <a:solidFill>
                  <a:srgbClr val="000000"/>
                </a:solidFill>
                <a:effectLst/>
                <a:latin typeface="Arial"/>
                <a:ea typeface="Arial"/>
                <a:cs typeface="Arial"/>
              </a:rPr>
              <a:t>Funktionssäkerheten och tryggheten hos vattentjänsterna kräver mer investeringar</a:t>
            </a:r>
          </a:p>
        </p:txBody>
      </p:sp>
    </p:spTree>
    <p:extLst>
      <p:ext uri="{BB962C8B-B14F-4D97-AF65-F5344CB8AC3E}">
        <p14:creationId xmlns:p14="http://schemas.microsoft.com/office/powerpoint/2010/main" val="41461365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LEGO, lelu&#10;&#10;Kuvaus luotu automaattisesti">
            <a:extLst>
              <a:ext uri="{FF2B5EF4-FFF2-40B4-BE49-F238E27FC236}">
                <a16:creationId xmlns:a16="http://schemas.microsoft.com/office/drawing/2014/main" id="{A8629944-2956-4345-8D79-D2B15C308308}"/>
              </a:ext>
            </a:extLst>
          </p:cNvPr>
          <p:cNvPicPr>
            <a:picLocks noChangeAspect="1"/>
          </p:cNvPicPr>
          <p:nvPr/>
        </p:nvPicPr>
        <p:blipFill>
          <a:blip r:embed="rId2"/>
          <a:stretch>
            <a:fillRect/>
          </a:stretch>
        </p:blipFill>
        <p:spPr>
          <a:xfrm>
            <a:off x="6070600" y="407896"/>
            <a:ext cx="6121400" cy="6477000"/>
          </a:xfrm>
          <a:prstGeom prst="rect">
            <a:avLst/>
          </a:prstGeom>
        </p:spPr>
      </p:pic>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6" y="894522"/>
            <a:ext cx="9277435" cy="4135277"/>
          </a:xfrm>
        </p:spPr>
        <p:txBody>
          <a:bodyPr>
            <a:normAutofit/>
          </a:bodyPr>
          <a:lstStyle/>
          <a:p>
            <a:r>
              <a:rPr lang="sv-SE" sz="5800" b="1" i="0" strike="noStrike" cap="none" spc="0" baseline="0" dirty="0">
                <a:solidFill>
                  <a:srgbClr val="000000"/>
                </a:solidFill>
                <a:effectLst/>
                <a:latin typeface="Arial"/>
                <a:ea typeface="Arial"/>
                <a:cs typeface="Arial"/>
              </a:rPr>
              <a:t>De allt högre investering-</a:t>
            </a:r>
            <a:r>
              <a:rPr lang="sv-SE" sz="5800" b="1" i="0" strike="noStrike" cap="none" spc="0" baseline="0" dirty="0" err="1">
                <a:solidFill>
                  <a:srgbClr val="000000"/>
                </a:solidFill>
                <a:effectLst/>
                <a:latin typeface="Arial"/>
                <a:ea typeface="Arial"/>
                <a:cs typeface="Arial"/>
              </a:rPr>
              <a:t>arna</a:t>
            </a:r>
            <a:r>
              <a:rPr lang="sv-SE" sz="5800" b="1" i="0" strike="noStrike" cap="none" spc="0" baseline="0" dirty="0">
                <a:solidFill>
                  <a:srgbClr val="000000"/>
                </a:solidFill>
                <a:effectLst/>
                <a:latin typeface="Arial"/>
                <a:ea typeface="Arial"/>
                <a:cs typeface="Arial"/>
              </a:rPr>
              <a:t> kräver att avgift-</a:t>
            </a:r>
            <a:br>
              <a:rPr lang="sv-SE" sz="5800" b="1" i="0" strike="noStrike" cap="none" spc="0" baseline="0" dirty="0">
                <a:solidFill>
                  <a:srgbClr val="000000"/>
                </a:solidFill>
                <a:effectLst/>
                <a:latin typeface="Arial"/>
                <a:ea typeface="Arial"/>
                <a:cs typeface="Arial"/>
              </a:rPr>
            </a:br>
            <a:r>
              <a:rPr lang="sv-SE" sz="5800" b="1" i="0" strike="noStrike" cap="none" spc="0" baseline="0" dirty="0" err="1">
                <a:solidFill>
                  <a:srgbClr val="000000"/>
                </a:solidFill>
                <a:effectLst/>
                <a:latin typeface="Arial"/>
                <a:ea typeface="Arial"/>
                <a:cs typeface="Arial"/>
              </a:rPr>
              <a:t>erna</a:t>
            </a:r>
            <a:r>
              <a:rPr lang="sv-SE" sz="5800" b="1" i="0" strike="noStrike" cap="none" spc="0" baseline="0" dirty="0">
                <a:solidFill>
                  <a:srgbClr val="000000"/>
                </a:solidFill>
                <a:effectLst/>
                <a:latin typeface="Arial"/>
                <a:ea typeface="Arial"/>
                <a:cs typeface="Arial"/>
              </a:rPr>
              <a:t> för vatten och underhåll höjs</a:t>
            </a:r>
            <a:endParaRPr lang="en-GB" sz="6000" dirty="0"/>
          </a:p>
        </p:txBody>
      </p:sp>
      <p:pic>
        <p:nvPicPr>
          <p:cNvPr id="8" name="Kuva 7">
            <a:extLst>
              <a:ext uri="{FF2B5EF4-FFF2-40B4-BE49-F238E27FC236}">
                <a16:creationId xmlns:a16="http://schemas.microsoft.com/office/drawing/2014/main" id="{605D509C-B803-C44C-BDB9-C7BCDAFFE90E}"/>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24493165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LEGO, lelu&#10;&#10;Kuvaus luotu automaattisesti">
            <a:extLst>
              <a:ext uri="{FF2B5EF4-FFF2-40B4-BE49-F238E27FC236}">
                <a16:creationId xmlns:a16="http://schemas.microsoft.com/office/drawing/2014/main" id="{FFD99267-9F6E-004F-8FCD-96C9BEDDE6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6313" y="158530"/>
            <a:ext cx="3425687" cy="6726366"/>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556658"/>
            <a:ext cx="9296990" cy="4500186"/>
          </a:xfrm>
        </p:spPr>
        <p:txBody>
          <a:bodyPr>
            <a:noAutofit/>
          </a:bodyPr>
          <a:lstStyle/>
          <a:p>
            <a:pPr lvl="0"/>
            <a:r>
              <a:rPr lang="sv-SE" sz="1800" b="1" i="0" strike="noStrike" cap="none" spc="0" baseline="0" dirty="0">
                <a:solidFill>
                  <a:srgbClr val="4472C4"/>
                </a:solidFill>
                <a:effectLst/>
                <a:latin typeface="Arial"/>
                <a:ea typeface="Arial"/>
                <a:cs typeface="Arial"/>
              </a:rPr>
              <a:t>Verkställigheten av investeringar kräver att vattentjänstavgifterna höjs</a:t>
            </a:r>
          </a:p>
          <a:p>
            <a:pPr lvl="0"/>
            <a:r>
              <a:rPr lang="sv-SE" sz="1800" b="1" i="0" strike="noStrike" cap="none" spc="0" baseline="0" dirty="0">
                <a:solidFill>
                  <a:srgbClr val="4472C4"/>
                </a:solidFill>
                <a:effectLst/>
                <a:latin typeface="Arial"/>
                <a:ea typeface="Arial"/>
                <a:cs typeface="Arial"/>
              </a:rPr>
              <a:t>Avgifterna ska i tid och framsynt höjas till en adekvat nivå</a:t>
            </a:r>
            <a:endParaRPr lang="fi-FI" i="1" dirty="0"/>
          </a:p>
          <a:p>
            <a:pPr marL="0" indent="0">
              <a:spcBef>
                <a:spcPts val="1800"/>
              </a:spcBef>
              <a:buNone/>
            </a:pPr>
            <a:r>
              <a:rPr lang="sv-SE" sz="1800" b="0" i="1" strike="noStrike" cap="none" spc="0" baseline="0" dirty="0">
                <a:solidFill>
                  <a:srgbClr val="000000"/>
                </a:solidFill>
                <a:effectLst/>
                <a:latin typeface="Arial"/>
                <a:ea typeface="Arial"/>
                <a:cs typeface="Arial"/>
              </a:rPr>
              <a:t>Tryck för höjning av vattentjänstavgifterna</a:t>
            </a:r>
            <a:endParaRPr lang="fi-FI" dirty="0"/>
          </a:p>
          <a:p>
            <a:pPr marL="0" indent="0">
              <a:buNone/>
            </a:pPr>
            <a:r>
              <a:rPr lang="sv-SE" sz="1800" b="0" i="0" strike="noStrike" cap="none" spc="0" baseline="0" dirty="0">
                <a:solidFill>
                  <a:srgbClr val="000000"/>
                </a:solidFill>
                <a:effectLst/>
                <a:latin typeface="Arial"/>
                <a:ea typeface="Arial"/>
                <a:cs typeface="Arial"/>
              </a:rPr>
              <a:t>Det kraftigt ökade investeringsbehovet, särskilt i att sanera nätverken, skapar ett tryck för att höja vattentjänstavgifterna. Under det senaste decenniet har vattentjänstavgifterna i vårt land stigit med i snitt tre procent om året. Ökningstakten medför att reparations-skulden stiger utom all kontroll. </a:t>
            </a:r>
          </a:p>
          <a:p>
            <a:pPr marL="0" indent="0">
              <a:buNone/>
            </a:pPr>
            <a:r>
              <a:rPr lang="sv-SE" sz="1800" b="0" i="0" strike="noStrike" cap="none" spc="0" baseline="0" dirty="0">
                <a:solidFill>
                  <a:srgbClr val="000000"/>
                </a:solidFill>
                <a:effectLst/>
                <a:latin typeface="Arial"/>
                <a:ea typeface="Arial"/>
                <a:cs typeface="Arial"/>
              </a:rPr>
              <a:t>För att säkra vattentjänsternas funktionssäkerhet och god kvalitet kommer betalandet av uppskattade investeringar framdeles att kräva klart större höjningar än förr. Höjningsbehovet kan ställvis även vara högre än tio procent om året. I fråga om genomsnittliga vattentjänstavgifter – 600–700 euro om året – i ett småhus kunde höjningsbehovet vara 50–100 euro. </a:t>
            </a:r>
          </a:p>
          <a:p>
            <a:pPr marL="0" indent="0">
              <a:buNone/>
            </a:pPr>
            <a:r>
              <a:rPr lang="sv-SE" sz="1800" b="0" i="0" strike="noStrike" cap="none" spc="0" baseline="0" dirty="0">
                <a:solidFill>
                  <a:srgbClr val="000000"/>
                </a:solidFill>
                <a:effectLst/>
                <a:latin typeface="Arial"/>
                <a:ea typeface="Arial"/>
                <a:cs typeface="Arial"/>
              </a:rPr>
              <a:t>Det är viktigt för vattenanvändarna att kunna förutse nivån på avgifterna. Detta kan </a:t>
            </a:r>
            <a:r>
              <a:rPr lang="sv-SE" dirty="0">
                <a:solidFill>
                  <a:srgbClr val="000000"/>
                </a:solidFill>
                <a:latin typeface="Arial"/>
                <a:cs typeface="Arial"/>
              </a:rPr>
              <a:t>endast genomföras med </a:t>
            </a:r>
            <a:r>
              <a:rPr lang="sv-SE" sz="1800" b="0" i="0" strike="noStrike" cap="none" spc="0" baseline="0" dirty="0">
                <a:solidFill>
                  <a:srgbClr val="000000"/>
                </a:solidFill>
                <a:effectLst/>
                <a:latin typeface="Arial"/>
                <a:ea typeface="Arial"/>
                <a:cs typeface="Arial"/>
              </a:rPr>
              <a:t>planering på lång sikt respektive ansvarsfull beslutsfattning                  på basis av detta. </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sv-SE" sz="2800" b="1" i="0" strike="noStrike" cap="none" spc="0" baseline="0">
                <a:solidFill>
                  <a:srgbClr val="000000"/>
                </a:solidFill>
                <a:effectLst/>
                <a:latin typeface="Arial"/>
                <a:ea typeface="Arial"/>
                <a:cs typeface="Arial"/>
              </a:rPr>
              <a:t>De allt högre investeringarna kräver att vattentjänstavgifterna höjs</a:t>
            </a:r>
          </a:p>
        </p:txBody>
      </p:sp>
    </p:spTree>
    <p:extLst>
      <p:ext uri="{BB962C8B-B14F-4D97-AF65-F5344CB8AC3E}">
        <p14:creationId xmlns:p14="http://schemas.microsoft.com/office/powerpoint/2010/main" val="11598894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0989507-E204-7C43-97EB-FA44D25B5C30}"/>
              </a:ext>
            </a:extLst>
          </p:cNvPr>
          <p:cNvPicPr>
            <a:picLocks noChangeAspect="1"/>
          </p:cNvPicPr>
          <p:nvPr/>
        </p:nvPicPr>
        <p:blipFill>
          <a:blip r:embed="rId2"/>
          <a:stretch>
            <a:fillRect/>
          </a:stretch>
        </p:blipFill>
        <p:spPr>
          <a:xfrm>
            <a:off x="6965848" y="2891075"/>
            <a:ext cx="3809826" cy="910856"/>
          </a:xfrm>
          <a:prstGeom prst="rect">
            <a:avLst/>
          </a:prstGeom>
          <a:gradFill>
            <a:gsLst>
              <a:gs pos="0">
                <a:schemeClr val="accent1">
                  <a:alpha val="71000"/>
                  <a:lumMod val="0"/>
                  <a:lumOff val="100000"/>
                </a:schemeClr>
              </a:gs>
              <a:gs pos="100000">
                <a:srgbClr val="0070C0"/>
              </a:gs>
            </a:gsLst>
            <a:lin ang="10800000" scaled="0"/>
          </a:gradFill>
        </p:spPr>
      </p:pic>
      <p:pic>
        <p:nvPicPr>
          <p:cNvPr id="7" name="Kuva 6">
            <a:extLst>
              <a:ext uri="{FF2B5EF4-FFF2-40B4-BE49-F238E27FC236}">
                <a16:creationId xmlns:a16="http://schemas.microsoft.com/office/drawing/2014/main" id="{00B5CF39-57CB-A34A-BA00-0EF4E8C398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 y="22467"/>
            <a:ext cx="5779994" cy="6835533"/>
          </a:xfrm>
          <a:prstGeom prst="rect">
            <a:avLst/>
          </a:prstGeom>
        </p:spPr>
      </p:pic>
    </p:spTree>
    <p:extLst>
      <p:ext uri="{BB962C8B-B14F-4D97-AF65-F5344CB8AC3E}">
        <p14:creationId xmlns:p14="http://schemas.microsoft.com/office/powerpoint/2010/main" val="26116987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sv-SE" sz="6000" b="1" i="0" strike="noStrike" cap="none" spc="0" baseline="0" dirty="0">
                <a:solidFill>
                  <a:srgbClr val="000000"/>
                </a:solidFill>
                <a:effectLst/>
                <a:latin typeface="Arial"/>
                <a:ea typeface="Arial"/>
                <a:cs typeface="Arial"/>
              </a:rPr>
              <a:t>Är vatten-tjänsterna i din </a:t>
            </a:r>
            <a:r>
              <a:rPr lang="sv-SE" sz="6000" b="1" i="0" strike="noStrike" cap="none" spc="0" baseline="0" dirty="0" err="1">
                <a:solidFill>
                  <a:srgbClr val="000000"/>
                </a:solidFill>
                <a:effectLst/>
                <a:latin typeface="Arial"/>
                <a:ea typeface="Arial"/>
                <a:cs typeface="Arial"/>
              </a:rPr>
              <a:t>hemkom</a:t>
            </a:r>
            <a:r>
              <a:rPr lang="sv-SE" sz="6000" b="1" i="0" strike="noStrike" cap="none" spc="0" baseline="0" dirty="0">
                <a:solidFill>
                  <a:srgbClr val="000000"/>
                </a:solidFill>
                <a:effectLst/>
                <a:latin typeface="Arial"/>
                <a:ea typeface="Arial"/>
                <a:cs typeface="Arial"/>
              </a:rPr>
              <a:t>- mun på håll-bar grund?</a:t>
            </a:r>
          </a:p>
        </p:txBody>
      </p:sp>
      <p:pic>
        <p:nvPicPr>
          <p:cNvPr id="6" name="Kuva 5" descr="Kuva, joka sisältää kohteen LEGO, lelu&#10;&#10;Kuvaus luotu automaattisesti">
            <a:extLst>
              <a:ext uri="{FF2B5EF4-FFF2-40B4-BE49-F238E27FC236}">
                <a16:creationId xmlns:a16="http://schemas.microsoft.com/office/drawing/2014/main" id="{350D0E65-F5B9-4640-94A8-A529E906421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59505" y="575123"/>
            <a:ext cx="6732495" cy="6282877"/>
          </a:xfrm>
          <a:prstGeom prst="rect">
            <a:avLst/>
          </a:prstGeom>
        </p:spPr>
      </p:pic>
      <p:pic>
        <p:nvPicPr>
          <p:cNvPr id="7" name="Kuva 6">
            <a:extLst>
              <a:ext uri="{FF2B5EF4-FFF2-40B4-BE49-F238E27FC236}">
                <a16:creationId xmlns:a16="http://schemas.microsoft.com/office/drawing/2014/main" id="{ECC2BC68-DCF8-9943-BEC7-4B4001EFB739}"/>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37923013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LEGO, lelu&#10;&#10;Kuvaus luotu automaattisesti">
            <a:extLst>
              <a:ext uri="{FF2B5EF4-FFF2-40B4-BE49-F238E27FC236}">
                <a16:creationId xmlns:a16="http://schemas.microsoft.com/office/drawing/2014/main" id="{F5C0AB78-6C3C-B744-995B-40E04932F19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02295" y="575123"/>
            <a:ext cx="3089705" cy="6282877"/>
          </a:xfrm>
          <a:prstGeom prst="rect">
            <a:avLst/>
          </a:prstGeom>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10515600" cy="1325563"/>
          </a:xfrm>
        </p:spPr>
        <p:txBody>
          <a:bodyPr>
            <a:normAutofit/>
          </a:bodyPr>
          <a:lstStyle/>
          <a:p>
            <a:r>
              <a:rPr lang="sv-SE" sz="2800" b="1" i="0" strike="noStrike" cap="none" spc="0" baseline="0" dirty="0">
                <a:solidFill>
                  <a:srgbClr val="000000"/>
                </a:solidFill>
                <a:effectLst/>
                <a:latin typeface="Arial"/>
                <a:ea typeface="Arial"/>
                <a:cs typeface="Arial"/>
              </a:rPr>
              <a:t>Är vattentjänsterna i din hemkommun på hållbar grund?</a:t>
            </a:r>
          </a:p>
        </p:txBody>
      </p:sp>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98854"/>
            <a:ext cx="8088601" cy="4291729"/>
          </a:xfrm>
        </p:spPr>
        <p:txBody>
          <a:bodyPr>
            <a:normAutofit/>
          </a:bodyPr>
          <a:lstStyle/>
          <a:p>
            <a:pPr marL="0" indent="0">
              <a:buNone/>
            </a:pPr>
            <a:r>
              <a:rPr lang="sv-SE" sz="1800" b="0" i="0" strike="noStrike" cap="none" spc="0" baseline="0" dirty="0">
                <a:solidFill>
                  <a:srgbClr val="000000"/>
                </a:solidFill>
                <a:effectLst/>
                <a:latin typeface="Arial"/>
                <a:ea typeface="Arial"/>
                <a:cs typeface="Arial"/>
              </a:rPr>
              <a:t>Fungerande vattenförsörjning är grunden för välbefinnandet i kommunen. Den säkrar grundförutsättningarna för såväl näringsverksamheten, invånarnas hälsa som ren miljö.</a:t>
            </a:r>
          </a:p>
          <a:p>
            <a:pPr marL="0" indent="0">
              <a:buNone/>
            </a:pPr>
            <a:r>
              <a:rPr lang="sv-SE" sz="1800" b="0" i="0" strike="noStrike" cap="none" spc="0" baseline="0" dirty="0">
                <a:solidFill>
                  <a:srgbClr val="000000"/>
                </a:solidFill>
                <a:effectLst/>
                <a:latin typeface="Arial"/>
                <a:ea typeface="Arial"/>
                <a:cs typeface="Arial"/>
              </a:rPr>
              <a:t>Det är centrala, lagstadgade uppgifter för kommunen att anordna och utveckla vattentjänster. Vattenförsörjningen är i allmänhet på en god nivå. </a:t>
            </a:r>
          </a:p>
          <a:p>
            <a:pPr marL="0" indent="0">
              <a:buNone/>
            </a:pPr>
            <a:r>
              <a:rPr lang="sv-SE" sz="1800" b="0" i="0" strike="noStrike" cap="none" spc="0" baseline="0" dirty="0">
                <a:solidFill>
                  <a:srgbClr val="000000"/>
                </a:solidFill>
                <a:effectLst/>
                <a:latin typeface="Arial"/>
                <a:ea typeface="Arial"/>
                <a:cs typeface="Arial"/>
              </a:rPr>
              <a:t>Många faktorer ställer dock utmaningar för hållbar vattenförsörjning. Det finns många vattenverk, verksamhetens nivå varierar och trycket mot kommunernas ekonomi ökar ständigt. Ökande reparationsskulder inom vattentjänsterna och övriga investeringsbehov ställer de flesta kommuner och vattenverk inför stora utmaningar. </a:t>
            </a:r>
            <a:endParaRPr lang="fi-FI" sz="1800" dirty="0"/>
          </a:p>
          <a:p>
            <a:pPr marL="0" indent="0">
              <a:buNone/>
            </a:pPr>
            <a:r>
              <a:rPr lang="sv-SE" sz="1800" b="0" i="0" strike="noStrike" cap="none" spc="0" baseline="0" dirty="0">
                <a:solidFill>
                  <a:srgbClr val="000000"/>
                </a:solidFill>
                <a:effectLst/>
                <a:latin typeface="Arial"/>
                <a:ea typeface="Arial"/>
                <a:cs typeface="Arial"/>
              </a:rPr>
              <a:t>Hur kan kommunerna högklassigt även framdeles hantera vattentjänsterna? </a:t>
            </a:r>
          </a:p>
          <a:p>
            <a:pPr marL="0" indent="0">
              <a:buNone/>
            </a:pPr>
            <a:r>
              <a:rPr lang="sv-SE" sz="1800" b="0" i="0" strike="noStrike" cap="none" spc="0" baseline="0" dirty="0">
                <a:solidFill>
                  <a:srgbClr val="000000"/>
                </a:solidFill>
                <a:effectLst/>
                <a:latin typeface="Arial"/>
                <a:ea typeface="Arial"/>
                <a:cs typeface="Arial"/>
              </a:rPr>
              <a:t>Är resurserna i din kommun i skick i fråga om ekonomi och kompetens så att kommunen även framöver högklassigt ser till behoven för vattentjänsterna?</a:t>
            </a:r>
          </a:p>
          <a:p>
            <a:pPr marL="0" indent="0">
              <a:buNone/>
            </a:pPr>
            <a:endParaRPr lang="en-GB" sz="1800" dirty="0"/>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28676308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2"/>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5" name="Kuva 4" descr="Kuva, joka sisältää kohteen LEGO, lelu&#10;&#10;Kuvaus luotu automaattisesti">
            <a:extLst>
              <a:ext uri="{FF2B5EF4-FFF2-40B4-BE49-F238E27FC236}">
                <a16:creationId xmlns:a16="http://schemas.microsoft.com/office/drawing/2014/main" id="{F5C0AB78-6C3C-B744-995B-40E04932F1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02295" y="575123"/>
            <a:ext cx="3089705" cy="6282877"/>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575124"/>
            <a:ext cx="8262274" cy="5481720"/>
          </a:xfrm>
        </p:spPr>
        <p:txBody>
          <a:bodyPr>
            <a:noAutofit/>
          </a:bodyPr>
          <a:lstStyle/>
          <a:p>
            <a:pPr marL="0" indent="0">
              <a:lnSpc>
                <a:spcPct val="120000"/>
              </a:lnSpc>
              <a:buNone/>
            </a:pPr>
            <a:r>
              <a:rPr lang="sv-SE" sz="2000" b="1" i="1" strike="noStrike" cap="none" spc="0" baseline="0">
                <a:solidFill>
                  <a:srgbClr val="7030A0"/>
                </a:solidFill>
                <a:effectLst/>
                <a:latin typeface="Arial"/>
                <a:ea typeface="Arial"/>
                <a:cs typeface="Arial"/>
              </a:rPr>
              <a:t>Hållbar vattenförsörjning på 2020-talet: </a:t>
            </a:r>
            <a:br>
              <a:rPr sz="2000"/>
            </a:br>
            <a:r>
              <a:rPr lang="sv-SE" sz="2000" b="1" i="1" strike="noStrike" cap="none" spc="0" baseline="0">
                <a:solidFill>
                  <a:srgbClr val="7030A0"/>
                </a:solidFill>
                <a:effectLst/>
                <a:latin typeface="Arial"/>
                <a:ea typeface="Arial"/>
                <a:cs typeface="Arial"/>
              </a:rPr>
              <a:t>Reform av branschen och strukturerna ger möjligheter</a:t>
            </a:r>
            <a:endParaRPr lang="fi-FI" sz="2000" b="1">
              <a:solidFill>
                <a:srgbClr val="7030A0"/>
              </a:solidFill>
            </a:endParaRPr>
          </a:p>
          <a:p>
            <a:pPr marL="0" indent="0">
              <a:lnSpc>
                <a:spcPct val="120000"/>
              </a:lnSpc>
              <a:buNone/>
            </a:pPr>
            <a:r>
              <a:rPr lang="sv-SE" sz="1600" b="0" i="0" strike="noStrike" cap="none" spc="0" baseline="0">
                <a:solidFill>
                  <a:srgbClr val="000000"/>
                </a:solidFill>
                <a:effectLst/>
                <a:latin typeface="Arial"/>
                <a:ea typeface="Arial"/>
                <a:cs typeface="Arial"/>
              </a:rPr>
              <a:t>Den Nationella vattentjänstreformen, som startar 2021 under ledning av jord- och skogsbruksministeriet, strävar efter lösningar på att förnya vattentjänsterna i Finland och att förutse förändringar i verksamhetsmiljön. Målet är att säkra en trygg och högklassig vattenförsörjning för vattenverkens alla kunder samt med bl.a. nya teknologiska metoder främja energi- och resurseffektiviteten inom vattentjänsterna.</a:t>
            </a:r>
          </a:p>
          <a:p>
            <a:pPr marL="0" indent="0">
              <a:lnSpc>
                <a:spcPct val="120000"/>
              </a:lnSpc>
              <a:buNone/>
            </a:pPr>
            <a:r>
              <a:rPr lang="sv-SE" sz="1600" b="0" i="0" strike="noStrike" cap="none" spc="0" baseline="0">
                <a:solidFill>
                  <a:srgbClr val="000000"/>
                </a:solidFill>
                <a:effectLst/>
                <a:latin typeface="Arial"/>
                <a:ea typeface="Arial"/>
                <a:cs typeface="Arial"/>
              </a:rPr>
              <a:t>Man strävar efter att säkra tillräckliga resurser i fråga om ekonomi och kompetens med vilka vattenverken under rimliga kostnader kan producera högklassiga och funktionssäkra vattentjänster för sina kunder. Metoder kunde vara att göra anläggningarna större genom att kombinera vattenverk, säkerställa resurser genom nya samarbetsformer eller att anlita externa tjänster. </a:t>
            </a:r>
          </a:p>
          <a:p>
            <a:pPr marL="0" indent="0">
              <a:lnSpc>
                <a:spcPct val="120000"/>
              </a:lnSpc>
              <a:buNone/>
            </a:pPr>
            <a:r>
              <a:rPr lang="sv-SE" sz="1600" b="0" i="0" strike="noStrike" cap="none" spc="0" baseline="0">
                <a:solidFill>
                  <a:srgbClr val="000000"/>
                </a:solidFill>
                <a:effectLst/>
                <a:latin typeface="Arial"/>
                <a:ea typeface="Arial"/>
                <a:cs typeface="Arial"/>
              </a:rPr>
              <a:t>Målet är även att binda ägarna till att säkra funktionssäkerheten hos vattentjänsterna samt stärka samarbetet mellan ägarna och vattentjänstverken. Kommunerna äger vattentjänstverk och har ansvaret för anordnandet av vattenförsörjningen, och har därför en viktig roll i verkställigheten av den nationella vattentjänstreformen. </a:t>
            </a:r>
          </a:p>
        </p:txBody>
      </p:sp>
    </p:spTree>
    <p:extLst>
      <p:ext uri="{BB962C8B-B14F-4D97-AF65-F5344CB8AC3E}">
        <p14:creationId xmlns:p14="http://schemas.microsoft.com/office/powerpoint/2010/main" val="24813909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sv-SE" sz="5800" b="1" i="0" strike="noStrike" cap="none" spc="0" baseline="0" dirty="0">
                <a:solidFill>
                  <a:srgbClr val="000000"/>
                </a:solidFill>
                <a:effectLst/>
                <a:latin typeface="Arial"/>
                <a:ea typeface="Arial"/>
                <a:cs typeface="Arial"/>
              </a:rPr>
              <a:t>Fungerande vattentjänster är grunden för välbefinnandet i kommunen</a:t>
            </a:r>
            <a:endParaRPr lang="en-GB" sz="6000" dirty="0"/>
          </a:p>
        </p:txBody>
      </p:sp>
      <p:pic>
        <p:nvPicPr>
          <p:cNvPr id="7" name="Kuva 6" descr="Kuva, joka sisältää kohteen teksti, siluetti, vektorigrafiikka&#10;&#10;Kuvaus luotu automaattisesti">
            <a:extLst>
              <a:ext uri="{FF2B5EF4-FFF2-40B4-BE49-F238E27FC236}">
                <a16:creationId xmlns:a16="http://schemas.microsoft.com/office/drawing/2014/main" id="{F7F98550-A1B7-A247-94A7-839F2E35C858}"/>
              </a:ext>
            </a:extLst>
          </p:cNvPr>
          <p:cNvPicPr>
            <a:picLocks noChangeAspect="1"/>
          </p:cNvPicPr>
          <p:nvPr/>
        </p:nvPicPr>
        <p:blipFill>
          <a:blip r:embed="rId2"/>
          <a:stretch>
            <a:fillRect/>
          </a:stretch>
        </p:blipFill>
        <p:spPr>
          <a:xfrm>
            <a:off x="6096000" y="251012"/>
            <a:ext cx="5778500" cy="6477000"/>
          </a:xfrm>
          <a:prstGeom prst="rect">
            <a:avLst/>
          </a:prstGeom>
        </p:spPr>
      </p:pic>
      <p:pic>
        <p:nvPicPr>
          <p:cNvPr id="8" name="Kuva 7">
            <a:extLst>
              <a:ext uri="{FF2B5EF4-FFF2-40B4-BE49-F238E27FC236}">
                <a16:creationId xmlns:a16="http://schemas.microsoft.com/office/drawing/2014/main" id="{E9684BE1-0D5D-794C-A263-0B82A29CBC3D}"/>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10553128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42566"/>
            <a:ext cx="8347018" cy="4414277"/>
          </a:xfrm>
        </p:spPr>
        <p:txBody>
          <a:bodyPr>
            <a:normAutofit fontScale="92500" lnSpcReduction="10000"/>
          </a:bodyPr>
          <a:lstStyle/>
          <a:p>
            <a:pPr lvl="0"/>
            <a:r>
              <a:rPr lang="sv-SE" sz="1800" b="1" i="0" strike="noStrike" cap="none" spc="0" baseline="0" dirty="0">
                <a:solidFill>
                  <a:srgbClr val="0070C0"/>
                </a:solidFill>
                <a:effectLst/>
                <a:latin typeface="Arial"/>
                <a:ea typeface="Arial"/>
                <a:cs typeface="Arial"/>
              </a:rPr>
              <a:t>Vattentjänsterna tryggar en fungerande vardag för kommunens invånare och möjliggör näringsverksamhet</a:t>
            </a:r>
          </a:p>
          <a:p>
            <a:pPr lvl="0"/>
            <a:r>
              <a:rPr lang="sv-SE" sz="1800" b="1" i="0" strike="noStrike" cap="none" spc="0" baseline="0" dirty="0">
                <a:solidFill>
                  <a:srgbClr val="0070C0"/>
                </a:solidFill>
                <a:effectLst/>
                <a:latin typeface="Arial"/>
                <a:ea typeface="Arial"/>
                <a:cs typeface="Arial"/>
              </a:rPr>
              <a:t>Säkerheten av funktionerna respektive tryggt vatten inom vattentjänsterna kräver resurser och god kompetens</a:t>
            </a:r>
          </a:p>
          <a:p>
            <a:pPr lvl="0"/>
            <a:r>
              <a:rPr lang="sv-SE" sz="1800" b="1" i="0" strike="noStrike" cap="none" spc="0" baseline="0" dirty="0">
                <a:solidFill>
                  <a:srgbClr val="0070C0"/>
                </a:solidFill>
                <a:effectLst/>
                <a:latin typeface="Arial"/>
                <a:ea typeface="Arial"/>
                <a:cs typeface="Arial"/>
              </a:rPr>
              <a:t>De kommunala beslutsfattarna har ansvaret för att säkra hållbarheten av verksamheten inom kommunens vattentjänster</a:t>
            </a:r>
            <a:endParaRPr lang="fi-FI" dirty="0">
              <a:solidFill>
                <a:srgbClr val="0070C0"/>
              </a:solidFill>
            </a:endParaRPr>
          </a:p>
          <a:p>
            <a:pPr marL="0" indent="0">
              <a:spcBef>
                <a:spcPts val="1800"/>
              </a:spcBef>
              <a:buNone/>
            </a:pPr>
            <a:r>
              <a:rPr lang="sv-SE" sz="1800" b="0" i="0" strike="noStrike" cap="none" spc="0" baseline="0" dirty="0">
                <a:solidFill>
                  <a:srgbClr val="000000"/>
                </a:solidFill>
                <a:effectLst/>
                <a:latin typeface="Arial"/>
                <a:ea typeface="Arial"/>
                <a:cs typeface="Arial"/>
              </a:rPr>
              <a:t>God och funktionssäker vattenförsörjning säkrar grundförutsättningarna för såväl näringsverksamheten, invånarnas hälsa som ren miljö. Man kommer inte alltid ihåg vattentjänsternas betydelse för kritisk infrastruktur och vår nationella försörjnings-beredskap, utan de anses ofta vara självklara. Under coronaviruspandemin har fungerande vattentjänster framträtt som mycket viktiga. </a:t>
            </a:r>
          </a:p>
          <a:p>
            <a:pPr marL="0" indent="0">
              <a:buNone/>
            </a:pPr>
            <a:r>
              <a:rPr lang="sv-SE" sz="1800" b="0" i="0" strike="noStrike" cap="none" spc="0" baseline="0" dirty="0">
                <a:solidFill>
                  <a:srgbClr val="000000"/>
                </a:solidFill>
                <a:effectLst/>
                <a:latin typeface="Arial"/>
                <a:ea typeface="Arial"/>
                <a:cs typeface="Arial"/>
              </a:rPr>
              <a:t>Det kräver ständigt arbete och underhåll för att vattentjänsterna ska fungera och vara trygga (24/7/365). Riskhantering och förmåga att klara av störningssituationer kräver god kompetens och tillräckliga resurser. Om resurserna i kommunen för vattentjänsterna är för magra, lönar det sig att t.ex. överväga samarbete med vattentjänstverken i grannkommunerna, eller mellan olika aktörer i kommunen.</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6" name="Kuva 5" descr="Kuva, joka sisältää kohteen teksti, siluetti, vektorigrafiikka&#10;&#10;Kuvaus luotu automaattisesti">
            <a:extLst>
              <a:ext uri="{FF2B5EF4-FFF2-40B4-BE49-F238E27FC236}">
                <a16:creationId xmlns:a16="http://schemas.microsoft.com/office/drawing/2014/main" id="{3CEAA758-3C7A-8941-85A9-4E3375E245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92015" y="251012"/>
            <a:ext cx="2699985" cy="6477000"/>
          </a:xfrm>
          <a:prstGeom prst="rect">
            <a:avLst/>
          </a:prstGeom>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sv-SE" sz="2800" b="1" i="0" strike="noStrike" cap="none" spc="0" baseline="0" dirty="0">
                <a:solidFill>
                  <a:srgbClr val="000000"/>
                </a:solidFill>
                <a:effectLst/>
                <a:latin typeface="Arial"/>
                <a:ea typeface="Arial"/>
                <a:cs typeface="Arial"/>
              </a:rPr>
              <a:t>Fungerande vattentjänster är grunden för välbefinnandet i kommunen</a:t>
            </a:r>
          </a:p>
        </p:txBody>
      </p:sp>
    </p:spTree>
    <p:extLst>
      <p:ext uri="{BB962C8B-B14F-4D97-AF65-F5344CB8AC3E}">
        <p14:creationId xmlns:p14="http://schemas.microsoft.com/office/powerpoint/2010/main" val="16969811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sv-SE" sz="5800" b="1" i="0" strike="noStrike" cap="none" spc="0" baseline="0" dirty="0">
                <a:solidFill>
                  <a:srgbClr val="000000"/>
                </a:solidFill>
                <a:effectLst/>
                <a:latin typeface="Arial"/>
                <a:ea typeface="Arial"/>
                <a:cs typeface="Arial"/>
              </a:rPr>
              <a:t>Ansvarsfullt ägarskap för vattentjänst-</a:t>
            </a:r>
            <a:r>
              <a:rPr lang="sv-SE" sz="5800" b="1" i="0" strike="noStrike" cap="none" spc="0" baseline="0" dirty="0" err="1">
                <a:solidFill>
                  <a:srgbClr val="000000"/>
                </a:solidFill>
                <a:effectLst/>
                <a:latin typeface="Arial"/>
                <a:ea typeface="Arial"/>
                <a:cs typeface="Arial"/>
              </a:rPr>
              <a:t>erna</a:t>
            </a:r>
            <a:r>
              <a:rPr lang="sv-SE" sz="5800" b="1" i="0" strike="noStrike" cap="none" spc="0" baseline="0" dirty="0">
                <a:solidFill>
                  <a:srgbClr val="000000"/>
                </a:solidFill>
                <a:effectLst/>
                <a:latin typeface="Arial"/>
                <a:ea typeface="Arial"/>
                <a:cs typeface="Arial"/>
              </a:rPr>
              <a:t> behövs</a:t>
            </a:r>
            <a:endParaRPr lang="en-GB" sz="6000" dirty="0"/>
          </a:p>
        </p:txBody>
      </p:sp>
      <p:pic>
        <p:nvPicPr>
          <p:cNvPr id="8" name="Kuva 7">
            <a:extLst>
              <a:ext uri="{FF2B5EF4-FFF2-40B4-BE49-F238E27FC236}">
                <a16:creationId xmlns:a16="http://schemas.microsoft.com/office/drawing/2014/main" id="{D77606DC-3F3F-C449-B24B-A5F0DECE6E52}"/>
              </a:ext>
            </a:extLst>
          </p:cNvPr>
          <p:cNvPicPr>
            <a:picLocks noChangeAspect="1"/>
          </p:cNvPicPr>
          <p:nvPr/>
        </p:nvPicPr>
        <p:blipFill>
          <a:blip r:embed="rId2"/>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10" name="Kuva 9">
            <a:extLst>
              <a:ext uri="{FF2B5EF4-FFF2-40B4-BE49-F238E27FC236}">
                <a16:creationId xmlns:a16="http://schemas.microsoft.com/office/drawing/2014/main" id="{60A538C1-3AB7-F644-90B6-8562DD1713A7}"/>
              </a:ext>
            </a:extLst>
          </p:cNvPr>
          <p:cNvPicPr>
            <a:picLocks noChangeAspect="1"/>
          </p:cNvPicPr>
          <p:nvPr/>
        </p:nvPicPr>
        <p:blipFill>
          <a:blip r:embed="rId3"/>
          <a:stretch>
            <a:fillRect/>
          </a:stretch>
        </p:blipFill>
        <p:spPr>
          <a:xfrm>
            <a:off x="5614147" y="61969"/>
            <a:ext cx="6577853" cy="6736355"/>
          </a:xfrm>
          <a:prstGeom prst="rect">
            <a:avLst/>
          </a:prstGeom>
        </p:spPr>
      </p:pic>
    </p:spTree>
    <p:extLst>
      <p:ext uri="{BB962C8B-B14F-4D97-AF65-F5344CB8AC3E}">
        <p14:creationId xmlns:p14="http://schemas.microsoft.com/office/powerpoint/2010/main" val="27655780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C4BCB666-CD60-9E46-94F8-DCB7C8F09923}"/>
              </a:ext>
            </a:extLst>
          </p:cNvPr>
          <p:cNvPicPr>
            <a:picLocks noChangeAspect="1"/>
          </p:cNvPicPr>
          <p:nvPr/>
        </p:nvPicPr>
        <p:blipFill>
          <a:blip r:embed="rId3">
            <a:extLst>
              <a:ext uri="{28A0092B-C50C-407E-A947-70E740481C1C}">
                <a14:useLocalDpi xmlns:a14="http://schemas.microsoft.com/office/drawing/2010/main"/>
              </a:ext>
            </a:extLst>
          </a:blip>
          <a:srcRect l="-2191" b="-2783"/>
          <a:stretch>
            <a:fillRect/>
          </a:stretch>
        </p:blipFill>
        <p:spPr>
          <a:xfrm>
            <a:off x="8958470" y="933868"/>
            <a:ext cx="3233530" cy="5819893"/>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510046"/>
            <a:ext cx="8969870" cy="4414277"/>
          </a:xfrm>
        </p:spPr>
        <p:txBody>
          <a:bodyPr>
            <a:normAutofit fontScale="92500" lnSpcReduction="20000"/>
          </a:bodyPr>
          <a:lstStyle/>
          <a:p>
            <a:pPr lvl="0"/>
            <a:r>
              <a:rPr lang="sv-SE" sz="1800" b="1" i="0" strike="noStrike" cap="none" spc="0" baseline="0" dirty="0">
                <a:solidFill>
                  <a:srgbClr val="0070C0"/>
                </a:solidFill>
                <a:effectLst/>
                <a:latin typeface="Arial"/>
                <a:ea typeface="Arial"/>
                <a:cs typeface="Arial"/>
              </a:rPr>
              <a:t>Vattentjänstverken bör vara kommunal egendom</a:t>
            </a:r>
          </a:p>
          <a:p>
            <a:pPr lvl="0"/>
            <a:r>
              <a:rPr lang="sv-SE" sz="1800" b="1" i="0" strike="noStrike" cap="none" spc="0" baseline="0" dirty="0">
                <a:solidFill>
                  <a:srgbClr val="0070C0"/>
                </a:solidFill>
                <a:effectLst/>
                <a:latin typeface="Arial"/>
                <a:ea typeface="Arial"/>
                <a:cs typeface="Arial"/>
              </a:rPr>
              <a:t>Infrastrukturen för vattentjänsterna måste skötas</a:t>
            </a:r>
          </a:p>
          <a:p>
            <a:pPr lvl="0"/>
            <a:r>
              <a:rPr lang="sv-SE" sz="1800" b="1" i="0" strike="noStrike" cap="none" spc="0" baseline="0" dirty="0">
                <a:solidFill>
                  <a:srgbClr val="0070C0"/>
                </a:solidFill>
                <a:effectLst/>
                <a:latin typeface="Arial"/>
                <a:ea typeface="Arial"/>
                <a:cs typeface="Arial"/>
              </a:rPr>
              <a:t>Ägarstyrningen ska ha fokus på vattenförsörjningen</a:t>
            </a:r>
          </a:p>
          <a:p>
            <a:pPr marL="0" indent="0">
              <a:buNone/>
            </a:pPr>
            <a:endParaRPr lang="fi-FI" dirty="0"/>
          </a:p>
          <a:p>
            <a:pPr marL="0" indent="0">
              <a:buNone/>
            </a:pPr>
            <a:r>
              <a:rPr lang="sv-SE" sz="1800" b="0" i="0" strike="noStrike" cap="none" spc="0" baseline="0" dirty="0">
                <a:solidFill>
                  <a:srgbClr val="000000"/>
                </a:solidFill>
                <a:effectLst/>
                <a:latin typeface="Arial"/>
                <a:ea typeface="Arial"/>
                <a:cs typeface="Arial"/>
              </a:rPr>
              <a:t>De flesta vattenverk i Finland är kommunal egendom*. Detta har visat sig vara en bra modell och man bör även framdeles se till att dessa anläggningar är allmän egendom och under offentligt inflytande. Det lönar sig inte för kommunen att sälja sina vattentjänster, även om detta tillfälligt kunde lappa kommunens ekonomi. </a:t>
            </a:r>
          </a:p>
          <a:p>
            <a:pPr marL="0" indent="0">
              <a:buNone/>
            </a:pPr>
            <a:r>
              <a:rPr lang="sv-SE" sz="1800" b="0" i="0" strike="noStrike" cap="none" spc="0" baseline="0" dirty="0">
                <a:solidFill>
                  <a:srgbClr val="000000"/>
                </a:solidFill>
                <a:effectLst/>
                <a:latin typeface="Arial"/>
                <a:ea typeface="Arial"/>
                <a:cs typeface="Arial"/>
              </a:rPr>
              <a:t>Vattentjänsterna är naturlig monopolverksamhet. Det ligger i både kommunens och invånarnas intresse att hålla dem under kommunal kontroll, även ekonomiskt sett. Som ägare till ett vattenverk har kommunen ett viktigt ansvar, även vad gäller att förvalta egendomen för produktion av vattentjänsterna. Kommunen ska ta väl hand om den kritiska infrastrukturen. </a:t>
            </a:r>
          </a:p>
          <a:p>
            <a:pPr marL="0" indent="0">
              <a:buNone/>
            </a:pPr>
            <a:r>
              <a:rPr lang="sv-SE" sz="1800" b="0" i="0" strike="noStrike" cap="none" spc="0" baseline="0" dirty="0">
                <a:solidFill>
                  <a:srgbClr val="000000"/>
                </a:solidFill>
                <a:effectLst/>
                <a:latin typeface="Arial"/>
                <a:ea typeface="Arial"/>
                <a:cs typeface="Arial"/>
              </a:rPr>
              <a:t>I den kommunala styrningen är det viktigt att hålla vattentjänsterna och vattenanvändarnas intressen i fokus samt verkställa vattentjänsterna på bästa möjliga sätt till fördel för hela samhället.</a:t>
            </a:r>
          </a:p>
          <a:p>
            <a:pPr marL="0" indent="0">
              <a:buNone/>
            </a:pPr>
            <a:r>
              <a:rPr lang="sv-SE" sz="1800" b="0" i="0" strike="noStrike" cap="none" spc="0" baseline="0" dirty="0">
                <a:solidFill>
                  <a:srgbClr val="000000"/>
                </a:solidFill>
                <a:effectLst/>
                <a:latin typeface="Arial"/>
                <a:ea typeface="Arial"/>
                <a:cs typeface="Arial"/>
              </a:rPr>
              <a:t>*</a:t>
            </a:r>
            <a:r>
              <a:rPr lang="sv-SE" sz="1700" b="0" i="1" strike="noStrike" cap="none" spc="0" baseline="0" dirty="0">
                <a:solidFill>
                  <a:srgbClr val="000000"/>
                </a:solidFill>
                <a:effectLst/>
                <a:latin typeface="Arial"/>
                <a:ea typeface="Arial"/>
                <a:cs typeface="Arial"/>
              </a:rPr>
              <a:t>Vissa vattentjänstverk ägs huvudsakligen av vattenanvändarnas vattenandelslag</a:t>
            </a:r>
            <a:endParaRPr lang="fi-FI" i="1" dirty="0"/>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sv-SE" sz="2800" b="1" i="0" strike="noStrike" cap="none" spc="0" baseline="0" dirty="0">
                <a:solidFill>
                  <a:srgbClr val="000000"/>
                </a:solidFill>
                <a:effectLst/>
                <a:latin typeface="Arial"/>
                <a:ea typeface="Arial"/>
                <a:cs typeface="Arial"/>
              </a:rPr>
              <a:t>Ansvarsfullt ägarskap för vattentjänsterna behövs</a:t>
            </a:r>
          </a:p>
        </p:txBody>
      </p:sp>
    </p:spTree>
    <p:extLst>
      <p:ext uri="{BB962C8B-B14F-4D97-AF65-F5344CB8AC3E}">
        <p14:creationId xmlns:p14="http://schemas.microsoft.com/office/powerpoint/2010/main" val="33319106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3E80F98-6598-8046-8E92-28CBA477BB25}"/>
              </a:ext>
            </a:extLst>
          </p:cNvPr>
          <p:cNvPicPr>
            <a:picLocks noChangeAspect="1"/>
          </p:cNvPicPr>
          <p:nvPr/>
        </p:nvPicPr>
        <p:blipFill>
          <a:blip r:embed="rId2"/>
          <a:stretch>
            <a:fillRect/>
          </a:stretch>
        </p:blipFill>
        <p:spPr>
          <a:xfrm>
            <a:off x="6020392" y="746312"/>
            <a:ext cx="6171607" cy="6111688"/>
          </a:xfrm>
          <a:prstGeom prst="rect">
            <a:avLst/>
          </a:prstGeom>
        </p:spPr>
      </p:pic>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7" y="591671"/>
            <a:ext cx="6343929" cy="5318311"/>
          </a:xfrm>
        </p:spPr>
        <p:txBody>
          <a:bodyPr>
            <a:normAutofit/>
          </a:bodyPr>
          <a:lstStyle/>
          <a:p>
            <a:r>
              <a:rPr lang="sv-SE" sz="5800" b="1" i="0" strike="noStrike" cap="none" spc="0" baseline="0" dirty="0">
                <a:solidFill>
                  <a:srgbClr val="000000"/>
                </a:solidFill>
                <a:effectLst/>
                <a:latin typeface="Arial"/>
                <a:ea typeface="Arial"/>
                <a:cs typeface="Arial"/>
              </a:rPr>
              <a:t>Funktionssäker-</a:t>
            </a:r>
            <a:r>
              <a:rPr lang="sv-SE" sz="5800" b="1" i="0" strike="noStrike" cap="none" spc="0" baseline="0" dirty="0" err="1">
                <a:solidFill>
                  <a:srgbClr val="000000"/>
                </a:solidFill>
                <a:effectLst/>
                <a:latin typeface="Arial"/>
                <a:ea typeface="Arial"/>
                <a:cs typeface="Arial"/>
              </a:rPr>
              <a:t>heten</a:t>
            </a:r>
            <a:r>
              <a:rPr lang="sv-SE" sz="5800" b="1" i="0" strike="noStrike" cap="none" spc="0" baseline="0" dirty="0">
                <a:solidFill>
                  <a:srgbClr val="000000"/>
                </a:solidFill>
                <a:effectLst/>
                <a:latin typeface="Arial"/>
                <a:ea typeface="Arial"/>
                <a:cs typeface="Arial"/>
              </a:rPr>
              <a:t> och trygg-</a:t>
            </a:r>
            <a:r>
              <a:rPr lang="sv-SE" sz="5800" b="1" i="0" strike="noStrike" cap="none" spc="0" baseline="0" dirty="0" err="1">
                <a:solidFill>
                  <a:srgbClr val="000000"/>
                </a:solidFill>
                <a:effectLst/>
                <a:latin typeface="Arial"/>
                <a:ea typeface="Arial"/>
                <a:cs typeface="Arial"/>
              </a:rPr>
              <a:t>heten</a:t>
            </a:r>
            <a:r>
              <a:rPr lang="sv-SE" sz="5800" b="1" i="0" strike="noStrike" cap="none" spc="0" baseline="0" dirty="0">
                <a:solidFill>
                  <a:srgbClr val="000000"/>
                </a:solidFill>
                <a:effectLst/>
                <a:latin typeface="Arial"/>
                <a:ea typeface="Arial"/>
                <a:cs typeface="Arial"/>
              </a:rPr>
              <a:t> hos vatten-tjänsterna kräver mer investering</a:t>
            </a:r>
            <a:endParaRPr lang="en-GB" sz="6000" dirty="0"/>
          </a:p>
        </p:txBody>
      </p:sp>
      <p:pic>
        <p:nvPicPr>
          <p:cNvPr id="6" name="Kuva 5">
            <a:extLst>
              <a:ext uri="{FF2B5EF4-FFF2-40B4-BE49-F238E27FC236}">
                <a16:creationId xmlns:a16="http://schemas.microsoft.com/office/drawing/2014/main" id="{E2FA8B77-DECB-4B46-B572-64F83509DFA0}"/>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9381738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6 unknown"/>
  <p:tag name="AS_RELEASE_DATE" val="2019.04.30"/>
  <p:tag name="AS_TITLE" val="Aspose.Slides for Java"/>
  <p:tag name="AS_VERSION" val="19.4"/>
</p:tagLst>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996</Words>
  <Application>Microsoft Office PowerPoint</Application>
  <PresentationFormat>Laajakuva</PresentationFormat>
  <Paragraphs>49</Paragraphs>
  <Slides>13</Slides>
  <Notes>4</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13</vt:i4>
      </vt:variant>
    </vt:vector>
  </HeadingPairs>
  <TitlesOfParts>
    <vt:vector size="16" baseType="lpstr">
      <vt:lpstr>Arial</vt:lpstr>
      <vt:lpstr>Calibri</vt:lpstr>
      <vt:lpstr>Office-teema</vt:lpstr>
      <vt:lpstr>Teman inför kommunal-valet</vt:lpstr>
      <vt:lpstr>Är vatten-tjänsterna i din hemkom- mun på håll-bar grund?</vt:lpstr>
      <vt:lpstr>Är vattentjänsterna i din hemkommun på hållbar grund?</vt:lpstr>
      <vt:lpstr>PowerPoint-esitys</vt:lpstr>
      <vt:lpstr>Fungerande vattentjänster är grunden för välbefinnandet i kommunen</vt:lpstr>
      <vt:lpstr>Fungerande vattentjänster är grunden för välbefinnandet i kommunen</vt:lpstr>
      <vt:lpstr>Ansvarsfullt ägarskap för vattentjänst-erna behövs</vt:lpstr>
      <vt:lpstr>Ansvarsfullt ägarskap för vattentjänsterna behövs</vt:lpstr>
      <vt:lpstr>Funktionssäker-heten och trygg-heten hos vatten-tjänsterna kräver mer investering</vt:lpstr>
      <vt:lpstr>Funktionssäkerheten och tryggheten hos vattentjänsterna kräver mer investeringar</vt:lpstr>
      <vt:lpstr>De allt högre investering-arna kräver att avgift- erna för vatten och underhåll höjs</vt:lpstr>
      <vt:lpstr>De allt högre investeringarna kräver att vattentjänstavgifterna höjs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Eero Peurala</dc:creator>
  <cp:lastModifiedBy>Eeva Hörkkö</cp:lastModifiedBy>
  <cp:revision>34</cp:revision>
  <cp:lastPrinted>2021-02-05T08:24:10Z</cp:lastPrinted>
  <dcterms:created xsi:type="dcterms:W3CDTF">2021-01-27T13:07:56Z</dcterms:created>
  <dcterms:modified xsi:type="dcterms:W3CDTF">2021-02-22T10:07:09Z</dcterms:modified>
</cp:coreProperties>
</file>